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3" r:id="rId17"/>
    <p:sldId id="270" r:id="rId18"/>
    <p:sldId id="271" r:id="rId19"/>
    <p:sldId id="272" r:id="rId20"/>
    <p:sldId id="284" r:id="rId21"/>
    <p:sldId id="273" r:id="rId22"/>
    <p:sldId id="274" r:id="rId23"/>
    <p:sldId id="275" r:id="rId24"/>
    <p:sldId id="276" r:id="rId25"/>
    <p:sldId id="277" r:id="rId26"/>
    <p:sldId id="278" r:id="rId27"/>
    <p:sldId id="279" r:id="rId28"/>
    <p:sldId id="285" r:id="rId29"/>
    <p:sldId id="286" r:id="rId30"/>
    <p:sldId id="287" r:id="rId31"/>
    <p:sldId id="288" r:id="rId32"/>
    <p:sldId id="289" r:id="rId33"/>
    <p:sldId id="290" r:id="rId34"/>
    <p:sldId id="291" r:id="rId35"/>
    <p:sldId id="280" r:id="rId36"/>
    <p:sldId id="28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Arial Black" panose="020B0A04020102020204" pitchFamily="34" charset="0"/>
      <p:bold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8863226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2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78e8f39e81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78e8f39e81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22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8e8f39e8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8e8f39e8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41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78e8f39e8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78e8f39e8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05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8e8f39e8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78e8f39e8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1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8e8f39e81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8e8f39e81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22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8e8f39e81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8e8f39e8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98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78e8f39e81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78e8f39e81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62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8e8f39e81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78e8f39e8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43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8e8f39e81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78e8f39e81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37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8e8f39e81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8e8f39e81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18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52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8e8f39e81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8e8f39e81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86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78e8f39e81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78e8f39e81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276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78e8f39e81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78e8f39e81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84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8e8f39e81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8e8f39e81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162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8e8f39e81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78e8f39e81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486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851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74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03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8e8f39e81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78e8f39e8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9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88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8e8f39e81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8e8f39e81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30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78e8f39e8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78e8f39e8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73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78e8f39e81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78e8f39e81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8e8f39e8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8e8f39e8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0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5"/>
          <p:cNvSpPr txBox="1">
            <a:spLocks noGrp="1"/>
          </p:cNvSpPr>
          <p:nvPr>
            <p:ph type="title"/>
          </p:nvPr>
        </p:nvSpPr>
        <p:spPr>
          <a:xfrm>
            <a:off x="311700" y="1051175"/>
            <a:ext cx="8520600" cy="1406700"/>
          </a:xfrm>
          <a:prstGeom prst="rect">
            <a:avLst/>
          </a:prstGeom>
        </p:spPr>
        <p:txBody>
          <a:bodyPr spcFirstLastPara="1" wrap="square" lIns="91425" tIns="91425" rIns="91425" bIns="91425" anchor="t" anchorCtr="0">
            <a:noAutofit/>
          </a:bodyPr>
          <a:lstStyle/>
          <a:p>
            <a:pPr marL="0" lvl="0" indent="0" algn="ctr" rtl="0">
              <a:lnSpc>
                <a:spcPct val="107000"/>
              </a:lnSpc>
              <a:spcBef>
                <a:spcPts val="0"/>
              </a:spcBef>
              <a:spcAft>
                <a:spcPts val="0"/>
              </a:spcAft>
              <a:buClr>
                <a:srgbClr val="000000"/>
              </a:buClr>
              <a:buSzPts val="1800"/>
              <a:buFont typeface="Arial Black"/>
              <a:buNone/>
            </a:pPr>
            <a:r>
              <a:rPr lang="en" sz="1800" b="1">
                <a:solidFill>
                  <a:srgbClr val="000000"/>
                </a:solidFill>
                <a:latin typeface="Arial Black"/>
                <a:ea typeface="Arial Black"/>
                <a:cs typeface="Arial Black"/>
                <a:sym typeface="Arial Black"/>
              </a:rPr>
              <a:t>INSTITUTE FOR ADVANCED COMPUTING     </a:t>
            </a:r>
            <a:br>
              <a:rPr lang="en" sz="1800" b="1">
                <a:solidFill>
                  <a:srgbClr val="000000"/>
                </a:solidFill>
                <a:latin typeface="Arial Black"/>
                <a:ea typeface="Arial Black"/>
                <a:cs typeface="Arial Black"/>
                <a:sym typeface="Arial Black"/>
              </a:rPr>
            </a:br>
            <a:r>
              <a:rPr lang="en" sz="1800" b="1">
                <a:solidFill>
                  <a:srgbClr val="000000"/>
                </a:solidFill>
                <a:latin typeface="Arial Black"/>
                <a:ea typeface="Arial Black"/>
                <a:cs typeface="Arial Black"/>
                <a:sym typeface="Arial Black"/>
              </a:rPr>
              <a:t> AND</a:t>
            </a:r>
            <a:r>
              <a:rPr lang="en" sz="1800">
                <a:solidFill>
                  <a:srgbClr val="000000"/>
                </a:solidFill>
                <a:latin typeface="Arial Black"/>
                <a:ea typeface="Arial Black"/>
                <a:cs typeface="Arial Black"/>
                <a:sym typeface="Arial Black"/>
              </a:rPr>
              <a:t/>
            </a:r>
            <a:br>
              <a:rPr lang="en" sz="1800">
                <a:solidFill>
                  <a:srgbClr val="000000"/>
                </a:solidFill>
                <a:latin typeface="Arial Black"/>
                <a:ea typeface="Arial Black"/>
                <a:cs typeface="Arial Black"/>
                <a:sym typeface="Arial Black"/>
              </a:rPr>
            </a:br>
            <a:r>
              <a:rPr lang="en" sz="1800" b="1">
                <a:solidFill>
                  <a:srgbClr val="000000"/>
                </a:solidFill>
                <a:latin typeface="Arial Black"/>
                <a:ea typeface="Arial Black"/>
                <a:cs typeface="Arial Black"/>
                <a:sym typeface="Arial Black"/>
              </a:rPr>
              <a:t>  SOFTWARE DEVELOPMENT</a:t>
            </a:r>
            <a:r>
              <a:rPr lang="en" sz="1800">
                <a:solidFill>
                  <a:srgbClr val="000000"/>
                </a:solidFill>
                <a:latin typeface="Arial Black"/>
                <a:ea typeface="Arial Black"/>
                <a:cs typeface="Arial Black"/>
                <a:sym typeface="Arial Black"/>
              </a:rPr>
              <a:t/>
            </a:r>
            <a:br>
              <a:rPr lang="en" sz="1800">
                <a:solidFill>
                  <a:srgbClr val="000000"/>
                </a:solidFill>
                <a:latin typeface="Arial Black"/>
                <a:ea typeface="Arial Black"/>
                <a:cs typeface="Arial Black"/>
                <a:sym typeface="Arial Black"/>
              </a:rPr>
            </a:br>
            <a:r>
              <a:rPr lang="en" sz="1800" b="1">
                <a:solidFill>
                  <a:srgbClr val="000000"/>
                </a:solidFill>
                <a:latin typeface="Arial Black"/>
                <a:ea typeface="Arial Black"/>
                <a:cs typeface="Arial Black"/>
                <a:sym typeface="Arial Black"/>
              </a:rPr>
              <a:t>  AKURDI, PUNE</a:t>
            </a:r>
            <a:r>
              <a:rPr lang="en" sz="1800">
                <a:solidFill>
                  <a:srgbClr val="000000"/>
                </a:solidFill>
                <a:latin typeface="Calibri"/>
                <a:ea typeface="Calibri"/>
                <a:cs typeface="Calibri"/>
                <a:sym typeface="Calibri"/>
              </a:rPr>
              <a:t/>
            </a:r>
            <a:br>
              <a:rPr lang="en" sz="1800">
                <a:solidFill>
                  <a:srgbClr val="000000"/>
                </a:solidFill>
                <a:latin typeface="Calibri"/>
                <a:ea typeface="Calibri"/>
                <a:cs typeface="Calibri"/>
                <a:sym typeface="Calibri"/>
              </a:rPr>
            </a:br>
            <a:r>
              <a:rPr lang="en" sz="1800">
                <a:solidFill>
                  <a:srgbClr val="000000"/>
                </a:solidFill>
                <a:latin typeface="Calibri"/>
                <a:ea typeface="Calibri"/>
                <a:cs typeface="Calibri"/>
                <a:sym typeface="Calibri"/>
              </a:rPr>
              <a:t> </a:t>
            </a:r>
            <a:endParaRPr sz="6000">
              <a:solidFill>
                <a:srgbClr val="000000"/>
              </a:solidFill>
              <a:latin typeface="Calibri"/>
              <a:ea typeface="Calibri"/>
              <a:cs typeface="Calibri"/>
              <a:sym typeface="Calibri"/>
            </a:endParaRPr>
          </a:p>
          <a:p>
            <a:pPr marL="0" lvl="0" indent="0" algn="l" rtl="0">
              <a:spcBef>
                <a:spcPts val="0"/>
              </a:spcBef>
              <a:spcAft>
                <a:spcPts val="0"/>
              </a:spcAft>
              <a:buNone/>
            </a:pPr>
            <a:endParaRPr sz="3600"/>
          </a:p>
        </p:txBody>
      </p:sp>
      <p:sp>
        <p:nvSpPr>
          <p:cNvPr id="105" name="Google Shape;105;p25"/>
          <p:cNvSpPr txBox="1">
            <a:spLocks noGrp="1"/>
          </p:cNvSpPr>
          <p:nvPr>
            <p:ph type="body" idx="1"/>
          </p:nvPr>
        </p:nvSpPr>
        <p:spPr>
          <a:xfrm>
            <a:off x="311700" y="2458075"/>
            <a:ext cx="8520600" cy="2557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b="1" dirty="0">
                <a:solidFill>
                  <a:srgbClr val="000000"/>
                </a:solidFill>
                <a:latin typeface="Arial Black"/>
                <a:ea typeface="Arial Black"/>
                <a:cs typeface="Arial Black"/>
                <a:sym typeface="Arial Black"/>
              </a:rPr>
              <a:t>WEB TESTING USING VAPT</a:t>
            </a:r>
            <a:endParaRPr b="1" dirty="0">
              <a:solidFill>
                <a:srgbClr val="000000"/>
              </a:solidFill>
              <a:latin typeface="Arial Black"/>
              <a:ea typeface="Arial Black"/>
              <a:cs typeface="Arial Black"/>
              <a:sym typeface="Arial Black"/>
            </a:endParaRPr>
          </a:p>
          <a:p>
            <a:pPr marL="0" lvl="0" indent="0" algn="ctr" rtl="0">
              <a:lnSpc>
                <a:spcPct val="90000"/>
              </a:lnSpc>
              <a:spcBef>
                <a:spcPts val="1000"/>
              </a:spcBef>
              <a:spcAft>
                <a:spcPts val="0"/>
              </a:spcAft>
              <a:buNone/>
            </a:pPr>
            <a:endParaRPr b="1" dirty="0">
              <a:solidFill>
                <a:srgbClr val="000000"/>
              </a:solidFill>
              <a:latin typeface="Arial Black"/>
              <a:ea typeface="Arial Black"/>
              <a:cs typeface="Arial Black"/>
              <a:sym typeface="Arial Black"/>
            </a:endParaRPr>
          </a:p>
          <a:p>
            <a:pPr marL="0" lvl="0" indent="0" algn="ctr" rtl="0">
              <a:lnSpc>
                <a:spcPct val="107000"/>
              </a:lnSpc>
              <a:spcBef>
                <a:spcPts val="0"/>
              </a:spcBef>
              <a:spcAft>
                <a:spcPts val="0"/>
              </a:spcAft>
              <a:buClr>
                <a:srgbClr val="000000"/>
              </a:buClr>
              <a:buSzPts val="1600"/>
              <a:buFont typeface="Arial"/>
              <a:buNone/>
            </a:pPr>
            <a:r>
              <a:rPr lang="en" sz="1600" b="1" dirty="0">
                <a:solidFill>
                  <a:srgbClr val="000000"/>
                </a:solidFill>
                <a:latin typeface="Arial Black"/>
                <a:ea typeface="Arial Black"/>
                <a:cs typeface="Arial Black"/>
                <a:sym typeface="Arial Black"/>
              </a:rPr>
              <a:t>    GROUP NO: 20</a:t>
            </a:r>
            <a:endParaRPr sz="1600" dirty="0">
              <a:solidFill>
                <a:srgbClr val="000000"/>
              </a:solidFill>
              <a:latin typeface="Arial Black"/>
              <a:ea typeface="Arial Black"/>
              <a:cs typeface="Arial Black"/>
              <a:sym typeface="Arial Black"/>
            </a:endParaRPr>
          </a:p>
          <a:p>
            <a:pPr marL="392430" marR="38100" lvl="0" indent="0" algn="ctr" rtl="0">
              <a:lnSpc>
                <a:spcPct val="107000"/>
              </a:lnSpc>
              <a:spcBef>
                <a:spcPts val="1015"/>
              </a:spcBef>
              <a:spcAft>
                <a:spcPts val="0"/>
              </a:spcAft>
              <a:buClr>
                <a:srgbClr val="000000"/>
              </a:buClr>
              <a:buSzPts val="1600"/>
              <a:buFont typeface="Arial"/>
              <a:buNone/>
            </a:pPr>
            <a:r>
              <a:rPr lang="en" sz="1600" b="1" dirty="0">
                <a:solidFill>
                  <a:srgbClr val="000000"/>
                </a:solidFill>
                <a:latin typeface="Arial Black"/>
                <a:ea typeface="Arial Black"/>
                <a:cs typeface="Arial Black"/>
                <a:sym typeface="Arial Black"/>
              </a:rPr>
              <a:t>Janhavi Prabhakar More (230319)</a:t>
            </a:r>
            <a:endParaRPr sz="1600" dirty="0">
              <a:solidFill>
                <a:srgbClr val="000000"/>
              </a:solidFill>
              <a:latin typeface="Arial Black"/>
              <a:ea typeface="Arial Black"/>
              <a:cs typeface="Arial Black"/>
              <a:sym typeface="Arial Black"/>
            </a:endParaRPr>
          </a:p>
          <a:p>
            <a:pPr marL="392430" lvl="0" indent="0" algn="ctr" rtl="0">
              <a:lnSpc>
                <a:spcPct val="107000"/>
              </a:lnSpc>
              <a:spcBef>
                <a:spcPts val="1015"/>
              </a:spcBef>
              <a:spcAft>
                <a:spcPts val="0"/>
              </a:spcAft>
              <a:buNone/>
            </a:pPr>
            <a:r>
              <a:rPr lang="en" sz="1600" b="1" dirty="0">
                <a:solidFill>
                  <a:srgbClr val="000000"/>
                </a:solidFill>
                <a:latin typeface="Arial Black"/>
                <a:ea typeface="Arial Black"/>
                <a:cs typeface="Arial Black"/>
                <a:sym typeface="Arial Black"/>
              </a:rPr>
              <a:t>   Sanchi Dhabarde(230342) </a:t>
            </a:r>
            <a:endParaRPr sz="1400" dirty="0">
              <a:solidFill>
                <a:srgbClr val="000000"/>
              </a:solidFill>
              <a:latin typeface="Arial"/>
              <a:ea typeface="Arial"/>
              <a:cs typeface="Arial"/>
              <a:sym typeface="Arial"/>
            </a:endParaRPr>
          </a:p>
          <a:p>
            <a:pPr marL="392430" lvl="0" indent="0" algn="l" rtl="0">
              <a:lnSpc>
                <a:spcPct val="107000"/>
              </a:lnSpc>
              <a:spcBef>
                <a:spcPts val="1015"/>
              </a:spcBef>
              <a:spcAft>
                <a:spcPts val="0"/>
              </a:spcAft>
              <a:buClr>
                <a:srgbClr val="000000"/>
              </a:buClr>
              <a:buSzPts val="1600"/>
              <a:buFont typeface="Arial"/>
              <a:buNone/>
            </a:pPr>
            <a:r>
              <a:rPr lang="en" sz="1600" b="1" dirty="0">
                <a:solidFill>
                  <a:srgbClr val="000000"/>
                </a:solidFill>
                <a:latin typeface="Arial Black"/>
                <a:ea typeface="Arial Black"/>
                <a:cs typeface="Arial Black"/>
                <a:sym typeface="Arial Black"/>
              </a:rPr>
              <a:t>CENTRE COORDINATOR                                  	PROJECT GUIDE     </a:t>
            </a:r>
            <a:endParaRPr sz="1600" dirty="0">
              <a:solidFill>
                <a:srgbClr val="000000"/>
              </a:solidFill>
              <a:latin typeface="Arial Black"/>
              <a:ea typeface="Arial Black"/>
              <a:cs typeface="Arial Black"/>
              <a:sym typeface="Arial Black"/>
            </a:endParaRPr>
          </a:p>
          <a:p>
            <a:pPr marL="0" lvl="0" indent="0" algn="l" rtl="0">
              <a:lnSpc>
                <a:spcPct val="107000"/>
              </a:lnSpc>
              <a:spcBef>
                <a:spcPts val="1015"/>
              </a:spcBef>
              <a:spcAft>
                <a:spcPts val="0"/>
              </a:spcAft>
              <a:buClr>
                <a:srgbClr val="000000"/>
              </a:buClr>
              <a:buSzPts val="1600"/>
              <a:buFont typeface="Arial"/>
              <a:buNone/>
            </a:pPr>
            <a:r>
              <a:rPr lang="en" sz="1600" b="1" dirty="0">
                <a:solidFill>
                  <a:srgbClr val="000000"/>
                </a:solidFill>
                <a:latin typeface="Arial Black"/>
                <a:ea typeface="Arial Black"/>
                <a:cs typeface="Arial Black"/>
                <a:sym typeface="Arial Black"/>
              </a:rPr>
              <a:t>         Mr.Rohit Puranik	                                         Mr. Kartik Awari</a:t>
            </a:r>
            <a:endParaRPr sz="1600" b="1" dirty="0">
              <a:solidFill>
                <a:srgbClr val="000000"/>
              </a:solidFill>
              <a:latin typeface="Arial Black"/>
              <a:ea typeface="Arial Black"/>
              <a:cs typeface="Arial Black"/>
              <a:sym typeface="Arial Black"/>
            </a:endParaRPr>
          </a:p>
          <a:p>
            <a:pPr marL="0" lvl="0" indent="0" algn="ctr" rtl="0">
              <a:lnSpc>
                <a:spcPct val="90000"/>
              </a:lnSpc>
              <a:spcBef>
                <a:spcPts val="1000"/>
              </a:spcBef>
              <a:spcAft>
                <a:spcPts val="0"/>
              </a:spcAft>
              <a:buClr>
                <a:srgbClr val="000000"/>
              </a:buClr>
              <a:buSzPts val="1800"/>
              <a:buFont typeface="Arial"/>
              <a:buNone/>
            </a:pPr>
            <a:endParaRPr b="1" dirty="0">
              <a:solidFill>
                <a:srgbClr val="000000"/>
              </a:solidFill>
              <a:latin typeface="Arial Black"/>
              <a:ea typeface="Arial Black"/>
              <a:cs typeface="Arial Black"/>
              <a:sym typeface="Arial Black"/>
            </a:endParaRPr>
          </a:p>
        </p:txBody>
      </p:sp>
      <p:pic>
        <p:nvPicPr>
          <p:cNvPr id="106" name="Google Shape;106;p25"/>
          <p:cNvPicPr preferRelativeResize="0"/>
          <p:nvPr/>
        </p:nvPicPr>
        <p:blipFill rotWithShape="1">
          <a:blip r:embed="rId3">
            <a:alphaModFix/>
          </a:blip>
          <a:srcRect/>
          <a:stretch/>
        </p:blipFill>
        <p:spPr>
          <a:xfrm>
            <a:off x="678840" y="165370"/>
            <a:ext cx="845159" cy="1164360"/>
          </a:xfrm>
          <a:prstGeom prst="rect">
            <a:avLst/>
          </a:prstGeom>
          <a:noFill/>
          <a:ln>
            <a:noFill/>
          </a:ln>
        </p:spPr>
      </p:pic>
      <p:pic>
        <p:nvPicPr>
          <p:cNvPr id="107" name="Google Shape;107;p25"/>
          <p:cNvPicPr preferRelativeResize="0"/>
          <p:nvPr/>
        </p:nvPicPr>
        <p:blipFill rotWithShape="1">
          <a:blip r:embed="rId4">
            <a:alphaModFix/>
          </a:blip>
          <a:srcRect/>
          <a:stretch/>
        </p:blipFill>
        <p:spPr>
          <a:xfrm>
            <a:off x="7325646" y="273427"/>
            <a:ext cx="1506664" cy="7777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4"/>
          <p:cNvPicPr preferRelativeResize="0"/>
          <p:nvPr/>
        </p:nvPicPr>
        <p:blipFill rotWithShape="1">
          <a:blip r:embed="rId3">
            <a:alphaModFix/>
          </a:blip>
          <a:srcRect t="3964" b="5717"/>
          <a:stretch/>
        </p:blipFill>
        <p:spPr>
          <a:xfrm>
            <a:off x="326800" y="152400"/>
            <a:ext cx="8454100" cy="4721125"/>
          </a:xfrm>
          <a:prstGeom prst="rect">
            <a:avLst/>
          </a:prstGeom>
          <a:noFill/>
          <a:ln w="3175" cap="flat" cmpd="dbl">
            <a:solidFill>
              <a:schemeClr val="tx1"/>
            </a:solidFill>
            <a:prstDash val="solid"/>
            <a:miter lim="8000"/>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490250" y="526350"/>
            <a:ext cx="7836000" cy="85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2.  REFLECTED XSS:</a:t>
            </a:r>
            <a:endParaRPr sz="2400" b="1" dirty="0">
              <a:latin typeface="Calibri" panose="020F0502020204030204" pitchFamily="34" charset="0"/>
              <a:cs typeface="Calibri" panose="020F0502020204030204" pitchFamily="34" charset="0"/>
            </a:endParaRPr>
          </a:p>
        </p:txBody>
      </p:sp>
      <p:sp>
        <p:nvSpPr>
          <p:cNvPr id="163" name="Google Shape;163;p35"/>
          <p:cNvSpPr txBox="1"/>
          <p:nvPr/>
        </p:nvSpPr>
        <p:spPr>
          <a:xfrm>
            <a:off x="1108275" y="1378350"/>
            <a:ext cx="6948000" cy="2770500"/>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400" dirty="0">
                <a:latin typeface="Calibri"/>
                <a:ea typeface="Calibri"/>
                <a:cs typeface="Calibri"/>
                <a:sym typeface="Calibri"/>
              </a:rPr>
              <a:t>Reflected XSS is a type of web security vulnerability where an attacker injects malicious scripts into web pages viewed by other users. These scripts are then executed by the users' web browsers, allowing the attacker to steal information, impersonate users, or perform actions on behalf of users without their consent.</a:t>
            </a:r>
            <a:endParaRPr sz="3700" dirty="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6"/>
          <p:cNvPicPr preferRelativeResize="0"/>
          <p:nvPr/>
        </p:nvPicPr>
        <p:blipFill rotWithShape="1">
          <a:blip r:embed="rId3">
            <a:alphaModFix/>
          </a:blip>
          <a:srcRect t="4303" b="4721"/>
          <a:stretch/>
        </p:blipFill>
        <p:spPr>
          <a:xfrm>
            <a:off x="237900" y="152400"/>
            <a:ext cx="8558575" cy="4697875"/>
          </a:xfrm>
          <a:prstGeom prst="rect">
            <a:avLst/>
          </a:prstGeom>
          <a:noFill/>
          <a:ln cap="flat" cmpd="sng">
            <a:solidFill>
              <a:srgbClr val="000000"/>
            </a:solidFill>
            <a:prstDash val="solid"/>
            <a:miter lim="8000"/>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7"/>
          <p:cNvPicPr preferRelativeResize="0"/>
          <p:nvPr/>
        </p:nvPicPr>
        <p:blipFill rotWithShape="1">
          <a:blip r:embed="rId3">
            <a:alphaModFix/>
          </a:blip>
          <a:srcRect t="5295" b="5713"/>
          <a:stretch/>
        </p:blipFill>
        <p:spPr>
          <a:xfrm>
            <a:off x="286613" y="210588"/>
            <a:ext cx="8570775" cy="4722325"/>
          </a:xfrm>
          <a:prstGeom prst="rect">
            <a:avLst/>
          </a:prstGeom>
          <a:noFill/>
          <a:ln cap="flat" cmpd="sng">
            <a:solidFill>
              <a:srgbClr val="000000"/>
            </a:solidFill>
            <a:prstDash val="solid"/>
            <a:miter lim="8000"/>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8"/>
          <p:cNvSpPr txBox="1">
            <a:spLocks noGrp="1"/>
          </p:cNvSpPr>
          <p:nvPr>
            <p:ph type="title"/>
          </p:nvPr>
        </p:nvSpPr>
        <p:spPr>
          <a:xfrm>
            <a:off x="333950" y="284825"/>
            <a:ext cx="8106000" cy="1404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400" b="1" dirty="0" smtClean="0">
                <a:latin typeface="Calibri" panose="020F0502020204030204" pitchFamily="34" charset="0"/>
                <a:cs typeface="Calibri" panose="020F0502020204030204" pitchFamily="34" charset="0"/>
              </a:rPr>
              <a:t>3.  CLEARTEXT </a:t>
            </a:r>
            <a:r>
              <a:rPr lang="en" sz="2400" b="1" dirty="0">
                <a:latin typeface="Calibri" panose="020F0502020204030204" pitchFamily="34" charset="0"/>
                <a:cs typeface="Calibri" panose="020F0502020204030204" pitchFamily="34" charset="0"/>
              </a:rPr>
              <a:t>SUBMISSION OF USERNAME AND PASSWORD:</a:t>
            </a:r>
            <a:endParaRPr sz="2400" b="1" dirty="0">
              <a:latin typeface="Calibri" panose="020F0502020204030204" pitchFamily="34" charset="0"/>
              <a:cs typeface="Calibri" panose="020F0502020204030204" pitchFamily="34" charset="0"/>
            </a:endParaRPr>
          </a:p>
        </p:txBody>
      </p:sp>
      <p:sp>
        <p:nvSpPr>
          <p:cNvPr id="179" name="Google Shape;179;p38"/>
          <p:cNvSpPr txBox="1"/>
          <p:nvPr/>
        </p:nvSpPr>
        <p:spPr>
          <a:xfrm>
            <a:off x="799250" y="1850581"/>
            <a:ext cx="7175400" cy="2108700"/>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500" dirty="0">
                <a:latin typeface="Calibri"/>
                <a:ea typeface="Calibri"/>
                <a:cs typeface="Calibri"/>
                <a:sym typeface="Calibri"/>
              </a:rPr>
              <a:t>User credentials are transmitted over an unencrypted channel. This information should always be transferred via an encrypted channel (HTTPS) to avoid being intercepted by malicious </a:t>
            </a:r>
            <a:r>
              <a:rPr lang="en" sz="2500" dirty="0" smtClean="0">
                <a:latin typeface="Calibri"/>
                <a:ea typeface="Calibri"/>
                <a:cs typeface="Calibri"/>
                <a:sym typeface="Calibri"/>
              </a:rPr>
              <a:t>users.</a:t>
            </a:r>
            <a:endParaRPr sz="2700" dirty="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4" y="122409"/>
            <a:ext cx="8835775" cy="4905413"/>
          </a:xfrm>
          <a:prstGeom prst="rect">
            <a:avLst/>
          </a:prstGeom>
          <a:ln>
            <a:solidFill>
              <a:schemeClr val="tx1"/>
            </a:solidFill>
          </a:ln>
        </p:spPr>
      </p:pic>
    </p:spTree>
    <p:extLst>
      <p:ext uri="{BB962C8B-B14F-4D97-AF65-F5344CB8AC3E}">
        <p14:creationId xmlns:p14="http://schemas.microsoft.com/office/powerpoint/2010/main" val="294926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490250" y="526350"/>
            <a:ext cx="8091600" cy="109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4.  MISSING </a:t>
            </a:r>
            <a:r>
              <a:rPr lang="en" sz="2400" b="1" dirty="0">
                <a:latin typeface="Calibri" panose="020F0502020204030204" pitchFamily="34" charset="0"/>
                <a:cs typeface="Calibri" panose="020F0502020204030204" pitchFamily="34" charset="0"/>
              </a:rPr>
              <a:t>HTTP HEADERS:</a:t>
            </a:r>
            <a:endParaRPr sz="2400" b="1" dirty="0">
              <a:latin typeface="Calibri" panose="020F0502020204030204" pitchFamily="34" charset="0"/>
              <a:cs typeface="Calibri" panose="020F0502020204030204" pitchFamily="34" charset="0"/>
            </a:endParaRPr>
          </a:p>
        </p:txBody>
      </p:sp>
      <p:sp>
        <p:nvSpPr>
          <p:cNvPr id="185" name="Google Shape;185;p39"/>
          <p:cNvSpPr txBox="1"/>
          <p:nvPr/>
        </p:nvSpPr>
        <p:spPr>
          <a:xfrm>
            <a:off x="1099344" y="1777429"/>
            <a:ext cx="7099434" cy="21544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200" baseline="30000" dirty="0">
                <a:latin typeface="Calibri" panose="020F0502020204030204" pitchFamily="34" charset="0"/>
                <a:cs typeface="Calibri" panose="020F0502020204030204" pitchFamily="34" charset="0"/>
              </a:rPr>
              <a:t>HTTP security headers are a subset of HTTP headers that are related specifically to security. They are exchanged between a client (usually a web browser) and a server to specify the security details of HTTP communication. There are also other HTTP headers that, although not directly related to privacy and security, can also be considered HTTP security headers.</a:t>
            </a:r>
            <a:endParaRPr sz="320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40"/>
          <p:cNvPicPr preferRelativeResize="0"/>
          <p:nvPr/>
        </p:nvPicPr>
        <p:blipFill rotWithShape="1">
          <a:blip r:embed="rId3">
            <a:alphaModFix/>
          </a:blip>
          <a:srcRect t="3966"/>
          <a:stretch/>
        </p:blipFill>
        <p:spPr>
          <a:xfrm>
            <a:off x="300838" y="152400"/>
            <a:ext cx="8542326" cy="460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title"/>
          </p:nvPr>
        </p:nvSpPr>
        <p:spPr>
          <a:xfrm>
            <a:off x="419200" y="100100"/>
            <a:ext cx="8091600" cy="12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5.  MULTIPLE </a:t>
            </a:r>
            <a:r>
              <a:rPr lang="en" sz="2400" b="1" dirty="0">
                <a:latin typeface="Calibri" panose="020F0502020204030204" pitchFamily="34" charset="0"/>
                <a:cs typeface="Calibri" panose="020F0502020204030204" pitchFamily="34" charset="0"/>
              </a:rPr>
              <a:t>SESSION LOGIN:</a:t>
            </a:r>
            <a:endParaRPr sz="2400" b="1" dirty="0">
              <a:latin typeface="Calibri" panose="020F0502020204030204" pitchFamily="34" charset="0"/>
              <a:cs typeface="Calibri" panose="020F0502020204030204" pitchFamily="34" charset="0"/>
            </a:endParaRPr>
          </a:p>
        </p:txBody>
      </p:sp>
      <p:sp>
        <p:nvSpPr>
          <p:cNvPr id="196" name="Google Shape;196;p41"/>
          <p:cNvSpPr txBox="1"/>
          <p:nvPr/>
        </p:nvSpPr>
        <p:spPr>
          <a:xfrm>
            <a:off x="868698" y="1335500"/>
            <a:ext cx="7473918" cy="3139291"/>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400" dirty="0">
                <a:latin typeface="Calibri"/>
                <a:ea typeface="Calibri"/>
                <a:cs typeface="Calibri"/>
                <a:sym typeface="Calibri"/>
              </a:rPr>
              <a:t>Weaknesses in this category are related to the design and architecture of session management. Frequently these deal with the information or status about each user and their access rights for the duration of multiple requests. The weaknesses in this category could lead to a degradation of the quality of session management if they are not addressed when designing or implementing a secure </a:t>
            </a:r>
            <a:r>
              <a:rPr lang="en" sz="2400" dirty="0" smtClean="0">
                <a:latin typeface="Calibri"/>
                <a:ea typeface="Calibri"/>
                <a:cs typeface="Calibri"/>
                <a:sym typeface="Calibri"/>
              </a:rPr>
              <a:t>architecture.</a:t>
            </a:r>
            <a:endParaRPr sz="2400" dirty="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2" y="155367"/>
            <a:ext cx="8872122" cy="4988133"/>
          </a:xfrm>
          <a:prstGeom prst="rect">
            <a:avLst/>
          </a:prstGeom>
          <a:ln>
            <a:solidFill>
              <a:schemeClr val="tx1"/>
            </a:solidFill>
          </a:ln>
        </p:spPr>
      </p:pic>
    </p:spTree>
    <p:extLst>
      <p:ext uri="{BB962C8B-B14F-4D97-AF65-F5344CB8AC3E}">
        <p14:creationId xmlns:p14="http://schemas.microsoft.com/office/powerpoint/2010/main" val="260941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6"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13" name="Google Shape;113;p26"/>
          <p:cNvSpPr txBox="1">
            <a:spLocks noGrp="1"/>
          </p:cNvSpPr>
          <p:nvPr>
            <p:ph type="ctrTitle"/>
          </p:nvPr>
        </p:nvSpPr>
        <p:spPr>
          <a:xfrm>
            <a:off x="510450" y="1777500"/>
            <a:ext cx="8123100" cy="15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WEB TESTING USING VAPT</a:t>
            </a:r>
            <a:endParaRPr sz="6000" dirty="0"/>
          </a:p>
        </p:txBody>
      </p:sp>
      <p:cxnSp>
        <p:nvCxnSpPr>
          <p:cNvPr id="114" name="Google Shape;114;p26"/>
          <p:cNvCxnSpPr/>
          <p:nvPr/>
        </p:nvCxnSpPr>
        <p:spPr>
          <a:xfrm>
            <a:off x="635698" y="337424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2"/>
          <p:cNvSpPr txBox="1">
            <a:spLocks noGrp="1"/>
          </p:cNvSpPr>
          <p:nvPr>
            <p:ph type="title"/>
          </p:nvPr>
        </p:nvSpPr>
        <p:spPr>
          <a:xfrm>
            <a:off x="575500" y="127875"/>
            <a:ext cx="5797500" cy="11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6.  CLICKJACKING</a:t>
            </a:r>
            <a:r>
              <a:rPr lang="en" sz="2400" b="1" dirty="0">
                <a:latin typeface="Calibri" panose="020F0502020204030204" pitchFamily="34" charset="0"/>
                <a:cs typeface="Calibri" panose="020F0502020204030204" pitchFamily="34" charset="0"/>
              </a:rPr>
              <a:t>:</a:t>
            </a:r>
            <a:endParaRPr sz="2400" b="1" dirty="0">
              <a:latin typeface="Calibri" panose="020F0502020204030204" pitchFamily="34" charset="0"/>
              <a:cs typeface="Calibri" panose="020F0502020204030204" pitchFamily="34" charset="0"/>
            </a:endParaRPr>
          </a:p>
        </p:txBody>
      </p:sp>
      <p:sp>
        <p:nvSpPr>
          <p:cNvPr id="202" name="Google Shape;202;p42"/>
          <p:cNvSpPr txBox="1"/>
          <p:nvPr/>
        </p:nvSpPr>
        <p:spPr>
          <a:xfrm>
            <a:off x="859738" y="1478784"/>
            <a:ext cx="7688361" cy="2400627"/>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400" dirty="0">
                <a:latin typeface="Calibri"/>
                <a:ea typeface="Calibri"/>
                <a:cs typeface="Calibri"/>
                <a:sym typeface="Calibri"/>
              </a:rPr>
              <a:t>Clickjacking is a malicious technique of tricking a user into clicking on something different from what the user perceives, thus potentially revealing confidential information or allowing others to take control of their computer while clicking on seemingly innocuous objects, including web pages.</a:t>
            </a:r>
            <a:endParaRPr sz="2600" dirty="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3"/>
          <p:cNvPicPr preferRelativeResize="0"/>
          <p:nvPr/>
        </p:nvPicPr>
        <p:blipFill rotWithShape="1">
          <a:blip r:embed="rId3">
            <a:alphaModFix/>
          </a:blip>
          <a:srcRect t="4298" b="6709"/>
          <a:stretch/>
        </p:blipFill>
        <p:spPr>
          <a:xfrm>
            <a:off x="152400" y="152400"/>
            <a:ext cx="8543250" cy="4621675"/>
          </a:xfrm>
          <a:prstGeom prst="rect">
            <a:avLst/>
          </a:prstGeom>
          <a:noFill/>
          <a:ln cap="flat" cmpd="sng">
            <a:solidFill>
              <a:srgbClr val="000000"/>
            </a:solidFill>
            <a:prstDash val="solid"/>
            <a:miter lim="8000"/>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4"/>
          <p:cNvSpPr txBox="1">
            <a:spLocks noGrp="1"/>
          </p:cNvSpPr>
          <p:nvPr>
            <p:ph type="title"/>
          </p:nvPr>
        </p:nvSpPr>
        <p:spPr>
          <a:xfrm>
            <a:off x="405000" y="213750"/>
            <a:ext cx="8219700" cy="12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7.  SERVER </a:t>
            </a:r>
            <a:r>
              <a:rPr lang="en" sz="2400" b="1" dirty="0">
                <a:latin typeface="Calibri" panose="020F0502020204030204" pitchFamily="34" charset="0"/>
                <a:cs typeface="Calibri" panose="020F0502020204030204" pitchFamily="34" charset="0"/>
              </a:rPr>
              <a:t>NAME DISCLOSED:</a:t>
            </a:r>
            <a:endParaRPr sz="2400" b="1" dirty="0">
              <a:latin typeface="Calibri" panose="020F0502020204030204" pitchFamily="34" charset="0"/>
              <a:cs typeface="Calibri" panose="020F0502020204030204" pitchFamily="34" charset="0"/>
            </a:endParaRPr>
          </a:p>
        </p:txBody>
      </p:sp>
      <p:sp>
        <p:nvSpPr>
          <p:cNvPr id="213" name="Google Shape;213;p44"/>
          <p:cNvSpPr txBox="1"/>
          <p:nvPr/>
        </p:nvSpPr>
        <p:spPr>
          <a:xfrm>
            <a:off x="725729" y="1534975"/>
            <a:ext cx="7729902" cy="2769959"/>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400" dirty="0">
                <a:latin typeface="Calibri"/>
                <a:ea typeface="Calibri"/>
                <a:cs typeface="Calibri"/>
                <a:sym typeface="Calibri"/>
              </a:rPr>
              <a:t>Server name and version disclosure occur when a web server or application server inadvertently reveals information about its identity and version in the HTTP response headers or error messages sent to clients. This information can include details like the server software's name (e.g., Apache, Nginx, Microsoft IIS) and the specific version number.</a:t>
            </a:r>
            <a:endParaRPr sz="2600" dirty="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45"/>
          <p:cNvPicPr preferRelativeResize="0"/>
          <p:nvPr/>
        </p:nvPicPr>
        <p:blipFill rotWithShape="1">
          <a:blip r:embed="rId3">
            <a:alphaModFix/>
          </a:blip>
          <a:srcRect t="3911" b="4049"/>
          <a:stretch/>
        </p:blipFill>
        <p:spPr>
          <a:xfrm>
            <a:off x="293275" y="152400"/>
            <a:ext cx="8557451" cy="4522225"/>
          </a:xfrm>
          <a:prstGeom prst="rect">
            <a:avLst/>
          </a:prstGeom>
          <a:noFill/>
          <a:ln cap="flat" cmpd="sng">
            <a:solidFill>
              <a:srgbClr val="000000"/>
            </a:solidFill>
            <a:prstDash val="solid"/>
            <a:miter lim="8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6"/>
          <p:cNvSpPr txBox="1">
            <a:spLocks noGrp="1"/>
          </p:cNvSpPr>
          <p:nvPr>
            <p:ph type="title"/>
          </p:nvPr>
        </p:nvSpPr>
        <p:spPr>
          <a:xfrm>
            <a:off x="426600" y="199550"/>
            <a:ext cx="8290800" cy="116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8.  SECURE </a:t>
            </a:r>
            <a:r>
              <a:rPr lang="en" sz="2400" b="1" dirty="0">
                <a:latin typeface="Calibri" panose="020F0502020204030204" pitchFamily="34" charset="0"/>
                <a:cs typeface="Calibri" panose="020F0502020204030204" pitchFamily="34" charset="0"/>
              </a:rPr>
              <a:t>FLAG IS NOT SET:</a:t>
            </a:r>
            <a:endParaRPr sz="2400" b="1" dirty="0">
              <a:latin typeface="Calibri" panose="020F0502020204030204" pitchFamily="34" charset="0"/>
              <a:cs typeface="Calibri" panose="020F0502020204030204" pitchFamily="34" charset="0"/>
            </a:endParaRPr>
          </a:p>
        </p:txBody>
      </p:sp>
      <p:sp>
        <p:nvSpPr>
          <p:cNvPr id="224" name="Google Shape;224;p46"/>
          <p:cNvSpPr txBox="1"/>
          <p:nvPr/>
        </p:nvSpPr>
        <p:spPr>
          <a:xfrm>
            <a:off x="737107" y="1639244"/>
            <a:ext cx="7800718" cy="2586000"/>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200" dirty="0">
                <a:latin typeface="Calibri"/>
                <a:ea typeface="Calibri"/>
                <a:cs typeface="Calibri"/>
                <a:sym typeface="Calibri"/>
              </a:rPr>
              <a:t>A cookie has been set without the secure flag, which means that the cookie can be accessed via unencrypted connections.  If the secure flag is not set, then the cookie will be transmitted in clear-text if the user visits any HTTP URLs within the cookie's scope. An attacker may be able to induce this event by feeding a user suitable links, either directly or via another web </a:t>
            </a:r>
            <a:r>
              <a:rPr lang="en" sz="2200" dirty="0" smtClean="0">
                <a:latin typeface="Calibri"/>
                <a:ea typeface="Calibri"/>
                <a:cs typeface="Calibri"/>
                <a:sym typeface="Calibri"/>
              </a:rPr>
              <a:t>site.</a:t>
            </a:r>
            <a:endParaRPr sz="2200" dirty="0">
              <a:latin typeface="Calibri"/>
              <a:ea typeface="Calibri"/>
              <a:cs typeface="Calibri"/>
              <a:sym typeface="Calibri"/>
            </a:endParaRPr>
          </a:p>
          <a:p>
            <a:pPr marL="0" lvl="0" indent="0" algn="just" rtl="0">
              <a:spcBef>
                <a:spcPts val="0"/>
              </a:spcBef>
              <a:spcAft>
                <a:spcPts val="0"/>
              </a:spcAft>
              <a:buNone/>
            </a:pPr>
            <a:endParaRPr sz="2400" dirty="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7"/>
          <p:cNvPicPr preferRelativeResize="0"/>
          <p:nvPr/>
        </p:nvPicPr>
        <p:blipFill rotWithShape="1">
          <a:blip r:embed="rId3">
            <a:alphaModFix/>
          </a:blip>
          <a:srcRect t="4315" b="5031"/>
          <a:stretch/>
        </p:blipFill>
        <p:spPr>
          <a:xfrm>
            <a:off x="152400" y="152400"/>
            <a:ext cx="8585874" cy="4650100"/>
          </a:xfrm>
          <a:prstGeom prst="rect">
            <a:avLst/>
          </a:prstGeom>
          <a:noFill/>
          <a:ln cap="flat" cmpd="sng">
            <a:solidFill>
              <a:srgbClr val="000000"/>
            </a:solidFill>
            <a:prstDash val="solid"/>
            <a:miter lim="8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8"/>
          <p:cNvSpPr txBox="1">
            <a:spLocks noGrp="1"/>
          </p:cNvSpPr>
          <p:nvPr>
            <p:ph type="title"/>
          </p:nvPr>
        </p:nvSpPr>
        <p:spPr>
          <a:xfrm>
            <a:off x="277125" y="256375"/>
            <a:ext cx="8262300" cy="9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9.  HTTP </a:t>
            </a:r>
            <a:r>
              <a:rPr lang="en" sz="2400" b="1" dirty="0">
                <a:latin typeface="Calibri" panose="020F0502020204030204" pitchFamily="34" charset="0"/>
                <a:cs typeface="Calibri" panose="020F0502020204030204" pitchFamily="34" charset="0"/>
              </a:rPr>
              <a:t>METHOD IS ENABLED:</a:t>
            </a:r>
            <a:endParaRPr sz="2400" b="1" dirty="0">
              <a:latin typeface="Calibri" panose="020F0502020204030204" pitchFamily="34" charset="0"/>
              <a:cs typeface="Calibri" panose="020F0502020204030204" pitchFamily="34" charset="0"/>
            </a:endParaRPr>
          </a:p>
        </p:txBody>
      </p:sp>
      <p:sp>
        <p:nvSpPr>
          <p:cNvPr id="235" name="Google Shape;235;p48"/>
          <p:cNvSpPr txBox="1"/>
          <p:nvPr/>
        </p:nvSpPr>
        <p:spPr>
          <a:xfrm>
            <a:off x="1089061" y="873304"/>
            <a:ext cx="6977753" cy="4062620"/>
          </a:xfrm>
          <a:prstGeom prst="rect">
            <a:avLst/>
          </a:prstGeom>
          <a:noFill/>
          <a:ln>
            <a:noFill/>
          </a:ln>
        </p:spPr>
        <p:txBody>
          <a:bodyPr spcFirstLastPara="1" wrap="square" lIns="91425" tIns="91425" rIns="91425" bIns="91425" anchor="t" anchorCtr="0">
            <a:spAutoFit/>
          </a:bodyPr>
          <a:lstStyle/>
          <a:p>
            <a:pPr lvl="0" algn="just"/>
            <a:r>
              <a:rPr lang="en-US" sz="1800" b="1" dirty="0">
                <a:latin typeface="Calibri" panose="020F0502020204030204" pitchFamily="34" charset="0"/>
                <a:ea typeface="Proxima Nova"/>
                <a:cs typeface="Calibri" panose="020F0502020204030204" pitchFamily="34" charset="0"/>
                <a:sym typeface="Proxima Nova"/>
              </a:rPr>
              <a:t>PUT: </a:t>
            </a:r>
            <a:r>
              <a:rPr lang="en-US" sz="1800" dirty="0">
                <a:latin typeface="Calibri" panose="020F0502020204030204" pitchFamily="34" charset="0"/>
                <a:ea typeface="Proxima Nova"/>
                <a:cs typeface="Calibri" panose="020F0502020204030204" pitchFamily="34" charset="0"/>
                <a:sym typeface="Proxima Nova"/>
              </a:rPr>
              <a:t>HTTP method used for updating or replacing a resource on the server. </a:t>
            </a:r>
            <a:endParaRPr lang="en-US" sz="1800" dirty="0" smtClean="0">
              <a:latin typeface="Calibri" panose="020F0502020204030204" pitchFamily="34" charset="0"/>
              <a:ea typeface="Proxima Nova"/>
              <a:cs typeface="Calibri" panose="020F0502020204030204" pitchFamily="34" charset="0"/>
              <a:sym typeface="Proxima Nova"/>
            </a:endParaRPr>
          </a:p>
          <a:p>
            <a:pPr lvl="0" algn="just"/>
            <a:r>
              <a:rPr lang="en-US" sz="1800" b="1" dirty="0" smtClean="0">
                <a:latin typeface="Calibri" panose="020F0502020204030204" pitchFamily="34" charset="0"/>
                <a:ea typeface="Proxima Nova"/>
                <a:cs typeface="Calibri" panose="020F0502020204030204" pitchFamily="34" charset="0"/>
                <a:sym typeface="Proxima Nova"/>
              </a:rPr>
              <a:t>DELETE</a:t>
            </a:r>
            <a:r>
              <a:rPr lang="en-US" sz="1800" b="1" dirty="0">
                <a:latin typeface="Calibri" panose="020F0502020204030204" pitchFamily="34" charset="0"/>
                <a:ea typeface="Proxima Nova"/>
                <a:cs typeface="Calibri" panose="020F0502020204030204" pitchFamily="34" charset="0"/>
                <a:sym typeface="Proxima Nova"/>
              </a:rPr>
              <a:t>: </a:t>
            </a:r>
            <a:r>
              <a:rPr lang="en-US" sz="1800" dirty="0">
                <a:latin typeface="Calibri" panose="020F0502020204030204" pitchFamily="34" charset="0"/>
                <a:ea typeface="Proxima Nova"/>
                <a:cs typeface="Calibri" panose="020F0502020204030204" pitchFamily="34" charset="0"/>
                <a:sym typeface="Proxima Nova"/>
              </a:rPr>
              <a:t>HTTP method used to request the removal of a resource on the server. </a:t>
            </a:r>
            <a:endParaRPr lang="en-US" sz="1800" dirty="0" smtClean="0">
              <a:latin typeface="Calibri" panose="020F0502020204030204" pitchFamily="34" charset="0"/>
              <a:ea typeface="Proxima Nova"/>
              <a:cs typeface="Calibri" panose="020F0502020204030204" pitchFamily="34" charset="0"/>
              <a:sym typeface="Proxima Nova"/>
            </a:endParaRPr>
          </a:p>
          <a:p>
            <a:pPr lvl="0" algn="just"/>
            <a:r>
              <a:rPr lang="en-US" sz="1800" b="1" dirty="0" smtClean="0">
                <a:latin typeface="Calibri" panose="020F0502020204030204" pitchFamily="34" charset="0"/>
                <a:ea typeface="Proxima Nova"/>
                <a:cs typeface="Calibri" panose="020F0502020204030204" pitchFamily="34" charset="0"/>
                <a:sym typeface="Proxima Nova"/>
              </a:rPr>
              <a:t>OPTIONS</a:t>
            </a:r>
            <a:r>
              <a:rPr lang="en-US" sz="1800" b="1" dirty="0">
                <a:latin typeface="Calibri" panose="020F0502020204030204" pitchFamily="34" charset="0"/>
                <a:ea typeface="Proxima Nova"/>
                <a:cs typeface="Calibri" panose="020F0502020204030204" pitchFamily="34" charset="0"/>
                <a:sym typeface="Proxima Nova"/>
              </a:rPr>
              <a:t>: </a:t>
            </a:r>
            <a:r>
              <a:rPr lang="en-US" sz="1800" dirty="0">
                <a:latin typeface="Calibri" panose="020F0502020204030204" pitchFamily="34" charset="0"/>
                <a:ea typeface="Proxima Nova"/>
                <a:cs typeface="Calibri" panose="020F0502020204030204" pitchFamily="34" charset="0"/>
                <a:sym typeface="Proxima Nova"/>
              </a:rPr>
              <a:t>HTTP method used to request information about the communication options available for a resource. </a:t>
            </a:r>
          </a:p>
          <a:p>
            <a:pPr lvl="0" algn="just"/>
            <a:r>
              <a:rPr lang="en-US" sz="1800" b="1" dirty="0">
                <a:latin typeface="Calibri" panose="020F0502020204030204" pitchFamily="34" charset="0"/>
                <a:ea typeface="Proxima Nova"/>
                <a:cs typeface="Calibri" panose="020F0502020204030204" pitchFamily="34" charset="0"/>
                <a:sym typeface="Proxima Nova"/>
              </a:rPr>
              <a:t>CONNECT: </a:t>
            </a:r>
            <a:r>
              <a:rPr lang="en-US" sz="1800" dirty="0">
                <a:latin typeface="Calibri" panose="020F0502020204030204" pitchFamily="34" charset="0"/>
                <a:ea typeface="Proxima Nova"/>
                <a:cs typeface="Calibri" panose="020F0502020204030204" pitchFamily="34" charset="0"/>
                <a:sym typeface="Proxima Nova"/>
              </a:rPr>
              <a:t>HTTP method used to establish a network connection to a resource. </a:t>
            </a:r>
            <a:endParaRPr lang="en-US" sz="1800" dirty="0" smtClean="0">
              <a:latin typeface="Calibri" panose="020F0502020204030204" pitchFamily="34" charset="0"/>
              <a:ea typeface="Proxima Nova"/>
              <a:cs typeface="Calibri" panose="020F0502020204030204" pitchFamily="34" charset="0"/>
              <a:sym typeface="Proxima Nova"/>
            </a:endParaRPr>
          </a:p>
          <a:p>
            <a:pPr lvl="0" algn="just"/>
            <a:r>
              <a:rPr lang="en-US" sz="1800" b="1" dirty="0" smtClean="0">
                <a:latin typeface="Calibri" panose="020F0502020204030204" pitchFamily="34" charset="0"/>
                <a:ea typeface="Proxima Nova"/>
                <a:cs typeface="Calibri" panose="020F0502020204030204" pitchFamily="34" charset="0"/>
                <a:sym typeface="Proxima Nova"/>
              </a:rPr>
              <a:t>HEAD</a:t>
            </a:r>
            <a:r>
              <a:rPr lang="en-US" sz="1800" b="1" dirty="0">
                <a:latin typeface="Calibri" panose="020F0502020204030204" pitchFamily="34" charset="0"/>
                <a:ea typeface="Proxima Nova"/>
                <a:cs typeface="Calibri" panose="020F0502020204030204" pitchFamily="34" charset="0"/>
                <a:sym typeface="Proxima Nova"/>
              </a:rPr>
              <a:t>: </a:t>
            </a:r>
            <a:r>
              <a:rPr lang="en-US" sz="1800" dirty="0">
                <a:latin typeface="Calibri" panose="020F0502020204030204" pitchFamily="34" charset="0"/>
                <a:ea typeface="Proxima Nova"/>
                <a:cs typeface="Calibri" panose="020F0502020204030204" pitchFamily="34" charset="0"/>
                <a:sym typeface="Proxima Nova"/>
              </a:rPr>
              <a:t>HTTP method used to request headers and metadata about a resource, without the actual content.</a:t>
            </a:r>
          </a:p>
          <a:p>
            <a:pPr lvl="0" algn="just"/>
            <a:r>
              <a:rPr lang="en-US" sz="1800" b="1" dirty="0">
                <a:latin typeface="Calibri" panose="020F0502020204030204" pitchFamily="34" charset="0"/>
                <a:ea typeface="Proxima Nova"/>
                <a:cs typeface="Calibri" panose="020F0502020204030204" pitchFamily="34" charset="0"/>
                <a:sym typeface="Proxima Nova"/>
              </a:rPr>
              <a:t>DEBUG: </a:t>
            </a:r>
            <a:r>
              <a:rPr lang="en-US" sz="1800" dirty="0">
                <a:latin typeface="Calibri" panose="020F0502020204030204" pitchFamily="34" charset="0"/>
                <a:ea typeface="Proxima Nova"/>
                <a:cs typeface="Calibri" panose="020F0502020204030204" pitchFamily="34" charset="0"/>
                <a:sym typeface="Proxima Nova"/>
              </a:rPr>
              <a:t>Not a standard HTTP method; often used for debugging purposes in some development environments. </a:t>
            </a:r>
          </a:p>
          <a:p>
            <a:pPr lvl="0" algn="just"/>
            <a:r>
              <a:rPr lang="en-US" sz="1800" b="1" dirty="0">
                <a:latin typeface="Calibri" panose="020F0502020204030204" pitchFamily="34" charset="0"/>
                <a:ea typeface="Proxima Nova"/>
                <a:cs typeface="Calibri" panose="020F0502020204030204" pitchFamily="34" charset="0"/>
                <a:sym typeface="Proxima Nova"/>
              </a:rPr>
              <a:t>PATCH: </a:t>
            </a:r>
            <a:r>
              <a:rPr lang="en-US" sz="1800" dirty="0">
                <a:latin typeface="Calibri" panose="020F0502020204030204" pitchFamily="34" charset="0"/>
                <a:ea typeface="Proxima Nova"/>
                <a:cs typeface="Calibri" panose="020F0502020204030204" pitchFamily="34" charset="0"/>
                <a:sym typeface="Proxima Nova"/>
              </a:rPr>
              <a:t>HTTP method used for applying partial modifications to a resource on the server.</a:t>
            </a:r>
            <a:endParaRPr lang="en-US" sz="1800" dirty="0">
              <a:latin typeface="Calibri" panose="020F0502020204030204" pitchFamily="34" charset="0"/>
              <a:ea typeface="Proxima Nova"/>
              <a:cs typeface="Calibri" panose="020F0502020204030204" pitchFamily="34" charset="0"/>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8" y="215757"/>
            <a:ext cx="8548099" cy="4757422"/>
          </a:xfrm>
          <a:prstGeom prst="rect">
            <a:avLst/>
          </a:prstGeom>
          <a:ln>
            <a:solidFill>
              <a:schemeClr val="tx1"/>
            </a:solidFill>
          </a:ln>
        </p:spPr>
      </p:pic>
    </p:spTree>
    <p:extLst>
      <p:ext uri="{BB962C8B-B14F-4D97-AF65-F5344CB8AC3E}">
        <p14:creationId xmlns:p14="http://schemas.microsoft.com/office/powerpoint/2010/main" val="181398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7" y="78626"/>
            <a:ext cx="8637784" cy="4962131"/>
          </a:xfrm>
          <a:prstGeom prst="rect">
            <a:avLst/>
          </a:prstGeom>
          <a:ln>
            <a:solidFill>
              <a:schemeClr val="tx1"/>
            </a:solidFill>
          </a:ln>
        </p:spPr>
      </p:pic>
    </p:spTree>
    <p:extLst>
      <p:ext uri="{BB962C8B-B14F-4D97-AF65-F5344CB8AC3E}">
        <p14:creationId xmlns:p14="http://schemas.microsoft.com/office/powerpoint/2010/main" val="308421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95" y="79060"/>
            <a:ext cx="8489285" cy="4961698"/>
          </a:xfrm>
          <a:prstGeom prst="rect">
            <a:avLst/>
          </a:prstGeom>
          <a:ln>
            <a:solidFill>
              <a:schemeClr val="tx1"/>
            </a:solidFill>
          </a:ln>
        </p:spPr>
      </p:pic>
    </p:spTree>
    <p:extLst>
      <p:ext uri="{BB962C8B-B14F-4D97-AF65-F5344CB8AC3E}">
        <p14:creationId xmlns:p14="http://schemas.microsoft.com/office/powerpoint/2010/main" val="421257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VULNERABILITY ASSESSMENT?</a:t>
            </a:r>
            <a:endParaRPr/>
          </a:p>
        </p:txBody>
      </p:sp>
      <p:sp>
        <p:nvSpPr>
          <p:cNvPr id="120" name="Google Shape;120;p27"/>
          <p:cNvSpPr txBox="1">
            <a:spLocks noGrp="1"/>
          </p:cNvSpPr>
          <p:nvPr>
            <p:ph type="body" idx="2"/>
          </p:nvPr>
        </p:nvSpPr>
        <p:spPr>
          <a:xfrm>
            <a:off x="4816175" y="592275"/>
            <a:ext cx="3960300" cy="3827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 sz="2100"/>
              <a:t>A vulnerability assessment is a systematic review of security weaknesses in an information system. It evaluates if the system is susceptible to any known vulnerabilities, assigns severity levels to those vulnerabilities, and recommends remediation or mitigation, if and whenever needed.</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66" y="83708"/>
            <a:ext cx="8508238" cy="4951448"/>
          </a:xfrm>
          <a:prstGeom prst="rect">
            <a:avLst/>
          </a:prstGeom>
          <a:ln>
            <a:solidFill>
              <a:schemeClr val="tx1"/>
            </a:solidFill>
          </a:ln>
        </p:spPr>
      </p:pic>
    </p:spTree>
    <p:extLst>
      <p:ext uri="{BB962C8B-B14F-4D97-AF65-F5344CB8AC3E}">
        <p14:creationId xmlns:p14="http://schemas.microsoft.com/office/powerpoint/2010/main" val="208989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27" y="123290"/>
            <a:ext cx="8840709" cy="4858098"/>
          </a:xfrm>
          <a:prstGeom prst="rect">
            <a:avLst/>
          </a:prstGeom>
          <a:ln>
            <a:solidFill>
              <a:schemeClr val="tx1"/>
            </a:solidFill>
          </a:ln>
        </p:spPr>
      </p:pic>
    </p:spTree>
    <p:extLst>
      <p:ext uri="{BB962C8B-B14F-4D97-AF65-F5344CB8AC3E}">
        <p14:creationId xmlns:p14="http://schemas.microsoft.com/office/powerpoint/2010/main" val="1620474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75" y="161139"/>
            <a:ext cx="8557743" cy="4821827"/>
          </a:xfrm>
          <a:prstGeom prst="rect">
            <a:avLst/>
          </a:prstGeom>
          <a:ln>
            <a:solidFill>
              <a:schemeClr val="tx1"/>
            </a:solidFill>
          </a:ln>
        </p:spPr>
      </p:pic>
    </p:spTree>
    <p:extLst>
      <p:ext uri="{BB962C8B-B14F-4D97-AF65-F5344CB8AC3E}">
        <p14:creationId xmlns:p14="http://schemas.microsoft.com/office/powerpoint/2010/main" val="143797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0" y="0"/>
            <a:ext cx="8841719" cy="5143500"/>
          </a:xfrm>
          <a:prstGeom prst="rect">
            <a:avLst/>
          </a:prstGeom>
          <a:ln>
            <a:solidFill>
              <a:schemeClr val="tx1"/>
            </a:solidFill>
          </a:ln>
        </p:spPr>
      </p:pic>
    </p:spTree>
    <p:extLst>
      <p:ext uri="{BB962C8B-B14F-4D97-AF65-F5344CB8AC3E}">
        <p14:creationId xmlns:p14="http://schemas.microsoft.com/office/powerpoint/2010/main" val="1862147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latin typeface="Calibri" panose="020F0502020204030204" pitchFamily="34" charset="0"/>
                <a:cs typeface="Calibri" panose="020F0502020204030204" pitchFamily="34" charset="0"/>
              </a:rPr>
              <a:t>Conclusion:</a:t>
            </a:r>
            <a:endParaRPr sz="2400" b="1" dirty="0">
              <a:latin typeface="Calibri" panose="020F0502020204030204" pitchFamily="34" charset="0"/>
              <a:cs typeface="Calibri" panose="020F0502020204030204" pitchFamily="34" charset="0"/>
            </a:endParaRPr>
          </a:p>
        </p:txBody>
      </p:sp>
      <p:sp>
        <p:nvSpPr>
          <p:cNvPr id="241" name="Google Shape;241;p49"/>
          <p:cNvSpPr txBox="1">
            <a:spLocks noGrp="1"/>
          </p:cNvSpPr>
          <p:nvPr>
            <p:ph type="body" idx="1"/>
          </p:nvPr>
        </p:nvSpPr>
        <p:spPr>
          <a:xfrm>
            <a:off x="311700" y="127308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US" sz="2400" dirty="0">
                <a:latin typeface="Calibri" panose="020F0502020204030204" pitchFamily="34" charset="0"/>
                <a:cs typeface="Calibri" panose="020F0502020204030204" pitchFamily="34" charset="0"/>
              </a:rPr>
              <a:t>In this project we explained how Vulnerability Assessment and Penetration Testing can be used as an effective cyber </a:t>
            </a:r>
            <a:r>
              <a:rPr lang="en-US" sz="2400" dirty="0" err="1">
                <a:latin typeface="Calibri" panose="020F0502020204030204" pitchFamily="34" charset="0"/>
                <a:cs typeface="Calibri" panose="020F0502020204030204" pitchFamily="34" charset="0"/>
              </a:rPr>
              <a:t>defence</a:t>
            </a:r>
            <a:r>
              <a:rPr lang="en-US" sz="2400" dirty="0">
                <a:latin typeface="Calibri" panose="020F0502020204030204" pitchFamily="34" charset="0"/>
                <a:cs typeface="Calibri" panose="020F0502020204030204" pitchFamily="34" charset="0"/>
              </a:rPr>
              <a:t> technology. We described why VAPT should be made a compulsory activity for cyber </a:t>
            </a:r>
            <a:r>
              <a:rPr lang="en-US" sz="2400" dirty="0" err="1">
                <a:latin typeface="Calibri" panose="020F0502020204030204" pitchFamily="34" charset="0"/>
                <a:cs typeface="Calibri" panose="020F0502020204030204" pitchFamily="34" charset="0"/>
              </a:rPr>
              <a:t>defence</a:t>
            </a:r>
            <a:r>
              <a:rPr lang="en-US" sz="2400" dirty="0">
                <a:latin typeface="Calibri" panose="020F0502020204030204" pitchFamily="34" charset="0"/>
                <a:cs typeface="Calibri" panose="020F0502020204030204" pitchFamily="34" charset="0"/>
              </a:rPr>
              <a:t>. We explained complete life cycle of VAPT, prevalent VAPT techniques. This project provide complete overview of Vulnerability Assessment and Penetration Testing, and its use as a cyber </a:t>
            </a:r>
            <a:r>
              <a:rPr lang="en-US" sz="2400" dirty="0" err="1">
                <a:latin typeface="Calibri" panose="020F0502020204030204" pitchFamily="34" charset="0"/>
                <a:cs typeface="Calibri" panose="020F0502020204030204" pitchFamily="34" charset="0"/>
              </a:rPr>
              <a:t>defence</a:t>
            </a:r>
            <a:r>
              <a:rPr lang="en-US" sz="2400" dirty="0">
                <a:latin typeface="Calibri" panose="020F0502020204030204" pitchFamily="34" charset="0"/>
                <a:cs typeface="Calibri" panose="020F0502020204030204" pitchFamily="34" charset="0"/>
              </a:rPr>
              <a:t> technology. </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0"/>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smtClean="0"/>
              <a:t>Thank You!</a:t>
            </a:r>
            <a:endParaRPr sz="3600" dirty="0"/>
          </a:p>
        </p:txBody>
      </p:sp>
      <p:pic>
        <p:nvPicPr>
          <p:cNvPr id="247" name="Google Shape;247;p50"/>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8"/>
          <p:cNvPicPr preferRelativeResize="0"/>
          <p:nvPr/>
        </p:nvPicPr>
        <p:blipFill>
          <a:blip r:embed="rId3">
            <a:alphaModFix/>
          </a:blip>
          <a:stretch>
            <a:fillRect/>
          </a:stretch>
        </p:blipFill>
        <p:spPr>
          <a:xfrm>
            <a:off x="919650" y="1338263"/>
            <a:ext cx="7629525" cy="246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362900" y="169290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PENETRATION TESTING?</a:t>
            </a:r>
            <a:endParaRPr/>
          </a:p>
        </p:txBody>
      </p:sp>
      <p:sp>
        <p:nvSpPr>
          <p:cNvPr id="131" name="Google Shape;131;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 sz="2100"/>
              <a:t>A penetration test (pen test) is an authorized simulated attack performed on a computer system to evaluate its security. Penetration testers use the same tools, techniques, and processes as attackers to find and demonstrate the business impacts of weaknesses in a system.</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30"/>
          <p:cNvPicPr preferRelativeResize="0"/>
          <p:nvPr/>
        </p:nvPicPr>
        <p:blipFill>
          <a:blip r:embed="rId3">
            <a:alphaModFix/>
          </a:blip>
          <a:stretch>
            <a:fillRect/>
          </a:stretch>
        </p:blipFill>
        <p:spPr>
          <a:xfrm>
            <a:off x="666750" y="554125"/>
            <a:ext cx="7810500" cy="387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1"/>
          <p:cNvPicPr preferRelativeResize="0"/>
          <p:nvPr/>
        </p:nvPicPr>
        <p:blipFill>
          <a:blip r:embed="rId3">
            <a:alphaModFix/>
          </a:blip>
          <a:stretch>
            <a:fillRect/>
          </a:stretch>
        </p:blipFill>
        <p:spPr>
          <a:xfrm>
            <a:off x="152400" y="152400"/>
            <a:ext cx="8593322"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490250" y="526350"/>
            <a:ext cx="5797500" cy="5394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AutoNum type="arabicPeriod"/>
            </a:pPr>
            <a:r>
              <a:rPr lang="en" sz="2400" b="1" dirty="0">
                <a:latin typeface="Calibri" panose="020F0502020204030204" pitchFamily="34" charset="0"/>
                <a:cs typeface="Calibri" panose="020F0502020204030204" pitchFamily="34" charset="0"/>
              </a:rPr>
              <a:t>SQL </a:t>
            </a:r>
            <a:r>
              <a:rPr lang="en" sz="2400" b="1" dirty="0" smtClean="0">
                <a:latin typeface="Calibri" panose="020F0502020204030204" pitchFamily="34" charset="0"/>
                <a:cs typeface="Calibri" panose="020F0502020204030204" pitchFamily="34" charset="0"/>
              </a:rPr>
              <a:t>INJECTION:</a:t>
            </a:r>
            <a:endParaRPr sz="2400" b="1" dirty="0">
              <a:latin typeface="Calibri" panose="020F0502020204030204" pitchFamily="34" charset="0"/>
              <a:cs typeface="Calibri" panose="020F0502020204030204" pitchFamily="34" charset="0"/>
            </a:endParaRPr>
          </a:p>
        </p:txBody>
      </p:sp>
      <p:sp>
        <p:nvSpPr>
          <p:cNvPr id="147" name="Google Shape;147;p32"/>
          <p:cNvSpPr txBox="1"/>
          <p:nvPr/>
        </p:nvSpPr>
        <p:spPr>
          <a:xfrm>
            <a:off x="956580" y="1306095"/>
            <a:ext cx="7221649" cy="2769959"/>
          </a:xfrm>
          <a:prstGeom prst="rect">
            <a:avLst/>
          </a:prstGeom>
          <a:noFill/>
          <a:ln>
            <a:noFill/>
          </a:ln>
        </p:spPr>
        <p:txBody>
          <a:bodyPr spcFirstLastPara="1" wrap="square" lIns="91425" tIns="91425" rIns="91425" bIns="91425" anchor="t" anchorCtr="0">
            <a:spAutoFit/>
          </a:bodyPr>
          <a:lstStyle/>
          <a:p>
            <a:pPr marL="234950" lvl="0" indent="-6350" algn="just" rtl="0">
              <a:spcBef>
                <a:spcPts val="0"/>
              </a:spcBef>
              <a:spcAft>
                <a:spcPts val="0"/>
              </a:spcAft>
              <a:buNone/>
            </a:pPr>
            <a:r>
              <a:rPr lang="en" sz="2400" dirty="0">
                <a:latin typeface="Calibri"/>
                <a:ea typeface="Calibri"/>
                <a:cs typeface="Calibri"/>
                <a:sym typeface="Calibri"/>
              </a:rPr>
              <a:t>SQL Injection is a type of cyber attack where an attacker injects malicious SQL code into an application's input fields. This code is then executed by the application's database, allowing the attacker to perform unauthorized actions on the database. These actions can include extracting, modifying, or deleting data, or even taking control of the entire database.</a:t>
            </a:r>
            <a:endParaRPr sz="2400" dirty="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33"/>
          <p:cNvPicPr preferRelativeResize="0"/>
          <p:nvPr/>
        </p:nvPicPr>
        <p:blipFill rotWithShape="1">
          <a:blip r:embed="rId3">
            <a:alphaModFix/>
          </a:blip>
          <a:srcRect t="3971" b="4720"/>
          <a:stretch/>
        </p:blipFill>
        <p:spPr>
          <a:xfrm>
            <a:off x="281013" y="255750"/>
            <a:ext cx="8581974" cy="4632000"/>
          </a:xfrm>
          <a:prstGeom prst="rect">
            <a:avLst/>
          </a:prstGeom>
          <a:noFill/>
          <a:ln w="3175" cap="flat" cmpd="dbl">
            <a:solidFill>
              <a:schemeClr val="tx1"/>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830</Words>
  <Application>Microsoft Office PowerPoint</Application>
  <PresentationFormat>On-screen Show (16:9)</PresentationFormat>
  <Paragraphs>40</Paragraphs>
  <Slides>35</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Calibri</vt:lpstr>
      <vt:lpstr>Arial</vt:lpstr>
      <vt:lpstr>Arial Black</vt:lpstr>
      <vt:lpstr>Proxima Nova</vt:lpstr>
      <vt:lpstr>Simple Light</vt:lpstr>
      <vt:lpstr>Spearmint</vt:lpstr>
      <vt:lpstr>INSTITUTE FOR ADVANCED COMPUTING       AND   SOFTWARE DEVELOPMENT   AKURDI, PUNE   </vt:lpstr>
      <vt:lpstr>WEB TESTING USING VAPT</vt:lpstr>
      <vt:lpstr>WHAT IS VULNERABILITY ASSESSMENT?</vt:lpstr>
      <vt:lpstr>PowerPoint Presentation</vt:lpstr>
      <vt:lpstr>WHAT IS PENETRATION TESTING?</vt:lpstr>
      <vt:lpstr>PowerPoint Presentation</vt:lpstr>
      <vt:lpstr>PowerPoint Presentation</vt:lpstr>
      <vt:lpstr>SQL INJECTION:</vt:lpstr>
      <vt:lpstr>PowerPoint Presentation</vt:lpstr>
      <vt:lpstr>PowerPoint Presentation</vt:lpstr>
      <vt:lpstr>2.  REFLECTED XSS:</vt:lpstr>
      <vt:lpstr>PowerPoint Presentation</vt:lpstr>
      <vt:lpstr>PowerPoint Presentation</vt:lpstr>
      <vt:lpstr>3.  CLEARTEXT SUBMISSION OF USERNAME AND PASSWORD:</vt:lpstr>
      <vt:lpstr>PowerPoint Presentation</vt:lpstr>
      <vt:lpstr>4.  MISSING HTTP HEADERS:</vt:lpstr>
      <vt:lpstr>PowerPoint Presentation</vt:lpstr>
      <vt:lpstr>5.  MULTIPLE SESSION LOGIN:</vt:lpstr>
      <vt:lpstr>PowerPoint Presentation</vt:lpstr>
      <vt:lpstr>6.  CLICKJACKING:</vt:lpstr>
      <vt:lpstr>PowerPoint Presentation</vt:lpstr>
      <vt:lpstr>7.  SERVER NAME DISCLOSED:</vt:lpstr>
      <vt:lpstr>PowerPoint Presentation</vt:lpstr>
      <vt:lpstr>8.  SECURE FLAG IS NOT SET:</vt:lpstr>
      <vt:lpstr>PowerPoint Presentation</vt:lpstr>
      <vt:lpstr>9.  HTTP METHOD IS ENABLED: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FOR ADVANCED COMPUTING       AND   SOFTWARE DEVELOPMENT   AKURDI, PUNE   </dc:title>
  <cp:lastModifiedBy>HP</cp:lastModifiedBy>
  <cp:revision>7</cp:revision>
  <dcterms:modified xsi:type="dcterms:W3CDTF">2023-08-29T06:08:22Z</dcterms:modified>
</cp:coreProperties>
</file>